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82" r:id="rId4"/>
    <p:sldId id="292" r:id="rId5"/>
    <p:sldId id="283" r:id="rId6"/>
    <p:sldId id="293" r:id="rId7"/>
    <p:sldId id="296" r:id="rId8"/>
    <p:sldId id="302" r:id="rId9"/>
    <p:sldId id="298" r:id="rId10"/>
    <p:sldId id="299" r:id="rId11"/>
    <p:sldId id="300" r:id="rId12"/>
    <p:sldId id="278" r:id="rId13"/>
    <p:sldId id="260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 autoAdjust="0"/>
    <p:restoredTop sz="77415"/>
  </p:normalViewPr>
  <p:slideViewPr>
    <p:cSldViewPr snapToGrid="0" showGuides="1">
      <p:cViewPr varScale="1">
        <p:scale>
          <a:sx n="97" d="100"/>
          <a:sy n="97" d="100"/>
        </p:scale>
        <p:origin x="2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50A8A6-0A81-44A9-BCA1-72ABF00D99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79CA7B-9F47-45A8-9B03-353B538E78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B8634-8B22-44A9-BF76-EC6050F0413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D5C621-0080-48F4-AFE4-9E44D665D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FA040-9F4B-4208-A259-A50D288F82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1725-F63C-4D68-B092-6398EEAA2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0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27FCA-8635-E14F-8726-332FD3C8D32F}" type="datetimeFigureOut">
              <a:rPr lang="en-CN" smtClean="0"/>
              <a:t>2023/11/24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A5626-BDAB-214B-96AE-5E37162D12D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98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434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48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407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158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626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675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5370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7122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9118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5626-BDAB-214B-96AE-5E37162D12DE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709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2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00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8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2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7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2" y="182857"/>
            <a:ext cx="8416925" cy="568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945102"/>
            <a:ext cx="8413750" cy="5231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F0CBA3-669F-4793-A991-A7BED7E55CA8}"/>
              </a:ext>
            </a:extLst>
          </p:cNvPr>
          <p:cNvSpPr/>
          <p:nvPr userDrawn="1"/>
        </p:nvSpPr>
        <p:spPr>
          <a:xfrm>
            <a:off x="0" y="6570000"/>
            <a:ext cx="9144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235D3FC-3101-4493-8F59-DA75798769DA}"/>
              </a:ext>
            </a:extLst>
          </p:cNvPr>
          <p:cNvSpPr txBox="1">
            <a:spLocks/>
          </p:cNvSpPr>
          <p:nvPr userDrawn="1"/>
        </p:nvSpPr>
        <p:spPr>
          <a:xfrm>
            <a:off x="6995321" y="6624198"/>
            <a:ext cx="2057400" cy="20850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D7ADC6-30BD-4A57-B412-79A6F3368C20}" type="slidenum">
              <a:rPr lang="zh-CN" altLang="en-US" sz="1600" smtClean="0"/>
              <a:pPr algn="r"/>
              <a:t>‹#›</a:t>
            </a:fld>
            <a:endParaRPr lang="zh-CN" altLang="en-US" sz="1600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064BD83-967D-4D5E-B530-91740F5AE5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891007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EA5FFBA-D3CE-40BB-8BE6-70B51779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C46D787-6FEB-441A-852A-C6A530176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F88A572-E24D-4CAF-BF35-380C25887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56D8AD0-9483-4E03-A327-2D26243FE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C1F55F0-2B1C-4A69-A6A5-FDEC2664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4CF7A67-6002-4A54-A553-98B9F10B5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7BF3B0C-2996-4E3C-9197-B99954C0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3607F33-6E41-4F77-B07C-019119606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9DDD19D-56CA-449A-B665-7D6A6A74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8515AFF-DDC5-4281-8B42-EC4F76131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D81D32-62A0-4EBC-B30C-83A3A78BEE3C}"/>
              </a:ext>
            </a:extLst>
          </p:cNvPr>
          <p:cNvCxnSpPr>
            <a:cxnSpLocks/>
            <a:stCxn id="12" idx="36"/>
          </p:cNvCxnSpPr>
          <p:nvPr userDrawn="1"/>
        </p:nvCxnSpPr>
        <p:spPr>
          <a:xfrm flipH="1" flipV="1">
            <a:off x="3" y="751684"/>
            <a:ext cx="7096996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3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A57DAF-631F-4A44-86D0-529860589255}"/>
              </a:ext>
            </a:extLst>
          </p:cNvPr>
          <p:cNvSpPr/>
          <p:nvPr/>
        </p:nvSpPr>
        <p:spPr>
          <a:xfrm>
            <a:off x="1" y="6296878"/>
            <a:ext cx="9166227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4" name="图片 53" descr="图片包含 建筑物&#10;&#10;自动生成的说明">
            <a:extLst>
              <a:ext uri="{FF2B5EF4-FFF2-40B4-BE49-F238E27FC236}">
                <a16:creationId xmlns:a16="http://schemas.microsoft.com/office/drawing/2014/main" id="{0F943C2B-A008-4525-9A02-8FACF5A4AE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75626" y="3769215"/>
            <a:ext cx="9219626" cy="30887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4623B6-0942-4EEC-8E77-97957BADAAE4}"/>
              </a:ext>
            </a:extLst>
          </p:cNvPr>
          <p:cNvSpPr/>
          <p:nvPr/>
        </p:nvSpPr>
        <p:spPr>
          <a:xfrm>
            <a:off x="-2" y="1109860"/>
            <a:ext cx="9144000" cy="2479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24EFE0-6DEB-487F-AC9A-DD1D508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572" y="1298939"/>
            <a:ext cx="7772400" cy="2101138"/>
          </a:xfrm>
        </p:spPr>
        <p:txBody>
          <a:bodyPr anchor="ctr"/>
          <a:lstStyle/>
          <a:p>
            <a:r>
              <a:rPr lang="en-US" sz="4400" b="0" dirty="0">
                <a:solidFill>
                  <a:schemeClr val="bg1"/>
                </a:solidFill>
                <a:effectLst/>
                <a:latin typeface="NimbusRomNo9L"/>
              </a:rPr>
              <a:t>Enhancing Uncertainty-Based Hallucination Detection with Stronger Focus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465352-F2F1-4F1B-AF43-406A84DCCE6D}"/>
              </a:ext>
            </a:extLst>
          </p:cNvPr>
          <p:cNvSpPr txBox="1"/>
          <p:nvPr/>
        </p:nvSpPr>
        <p:spPr>
          <a:xfrm>
            <a:off x="242069" y="4158639"/>
            <a:ext cx="865034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Tianhang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Zhang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Qipeng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Guo, Cheng Deng, Yue Zhang, Zheng Zhang,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Chenghu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Zhou,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Xinbing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Wang,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Luoyi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E2C5C1-9E4D-450E-881E-165D273403C0}"/>
              </a:ext>
            </a:extLst>
          </p:cNvPr>
          <p:cNvCxnSpPr>
            <a:cxnSpLocks/>
          </p:cNvCxnSpPr>
          <p:nvPr/>
        </p:nvCxnSpPr>
        <p:spPr>
          <a:xfrm flipH="1">
            <a:off x="3" y="1074114"/>
            <a:ext cx="91344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CF05B5EE-6AEC-4EA0-B564-D2162B3915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96557" y="492302"/>
            <a:ext cx="3547445" cy="561121"/>
            <a:chOff x="768" y="1292"/>
            <a:chExt cx="5241" cy="829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0B9EA750-A7AF-4EF7-8C00-B3714E8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1CE753-4F39-4A8D-A36A-29729AC0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78775F0-CE2F-4F8A-AFF2-C46E91675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60D94B0-8814-4677-BF20-027EAC04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06AEFE3-CE47-4898-8A22-5C336ADC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CA13B3D-6A4F-4FA9-8D40-6C425292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EA4AACA-BDDA-4FD1-8503-BBA74FFA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7722660-4991-4413-B173-8B64D7941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C1082-207B-441F-9FCB-D99A3915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E718843-570A-489F-9208-F40344EE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0613EC-657A-4ACF-8839-DD7D4C834665}"/>
              </a:ext>
            </a:extLst>
          </p:cNvPr>
          <p:cNvCxnSpPr>
            <a:cxnSpLocks/>
            <a:stCxn id="40" idx="36"/>
          </p:cNvCxnSpPr>
          <p:nvPr/>
        </p:nvCxnSpPr>
        <p:spPr>
          <a:xfrm flipH="1" flipV="1">
            <a:off x="3" y="1051700"/>
            <a:ext cx="5920897" cy="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文本&#10;&#10;中度可信度描述已自动生成">
            <a:extLst>
              <a:ext uri="{FF2B5EF4-FFF2-40B4-BE49-F238E27FC236}">
                <a16:creationId xmlns:a16="http://schemas.microsoft.com/office/drawing/2014/main" id="{3E8788F6-FE1D-48D5-A225-C33521BFC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73DAC-3A7E-0722-A57E-8686C97F4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0" y="6295707"/>
            <a:ext cx="806733" cy="5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1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5307276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4199532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 in LLM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8FFB7-49C5-564E-D5CD-0FFDD3C5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42" y="1424996"/>
            <a:ext cx="5468516" cy="3361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5D617-CE96-4CD6-DE7E-02EC7DC56275}"/>
              </a:ext>
            </a:extLst>
          </p:cNvPr>
          <p:cNvSpPr txBox="1"/>
          <p:nvPr/>
        </p:nvSpPr>
        <p:spPr>
          <a:xfrm>
            <a:off x="618586" y="4674595"/>
            <a:ext cx="79068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O</a:t>
            </a:r>
            <a:r>
              <a:rPr lang="en-US" sz="1800" dirty="0">
                <a:effectLst/>
                <a:latin typeface="NimbusRomNo9L"/>
              </a:rPr>
              <a:t>ur proposed method achieves SOTA performance on the </a:t>
            </a:r>
            <a:r>
              <a:rPr lang="en-US" sz="1800" dirty="0" err="1">
                <a:effectLst/>
                <a:latin typeface="NimbusRomNo9L"/>
              </a:rPr>
              <a:t>WikiBio</a:t>
            </a:r>
            <a:r>
              <a:rPr lang="en-US" sz="1800" dirty="0">
                <a:effectLst/>
                <a:latin typeface="NimbusRomNo9L"/>
              </a:rPr>
              <a:t> GPT-3 dataset across various models with different scales.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Our method show effectiveness across 19 different proxy models such as OPT, GPT-J and Falcon</a:t>
            </a:r>
            <a:r>
              <a:rPr lang="en-US" sz="1800" dirty="0">
                <a:effectLst/>
                <a:latin typeface="NimbusRomNo9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NimbusRomNo9L"/>
              </a:rPr>
              <a:t>Our approach does not require additional sampled responses or external knowledge bases.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237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4413923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497478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 in small models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5D617-CE96-4CD6-DE7E-02EC7DC56275}"/>
              </a:ext>
            </a:extLst>
          </p:cNvPr>
          <p:cNvSpPr txBox="1"/>
          <p:nvPr/>
        </p:nvSpPr>
        <p:spPr>
          <a:xfrm>
            <a:off x="610650" y="4100188"/>
            <a:ext cx="79068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We evaluated our method on </a:t>
            </a:r>
            <a:r>
              <a:rPr lang="en-US" dirty="0" err="1">
                <a:latin typeface="NimbusRomNo9L"/>
              </a:rPr>
              <a:t>XSumFaith</a:t>
            </a:r>
            <a:r>
              <a:rPr lang="en-US" dirty="0">
                <a:latin typeface="NimbusRomNo9L"/>
              </a:rPr>
              <a:t> and FRANK dataset, which contains summaries generated by </a:t>
            </a:r>
            <a:r>
              <a:rPr lang="en-US" dirty="0" err="1">
                <a:latin typeface="NimbusRomNo9L"/>
              </a:rPr>
              <a:t>snall</a:t>
            </a:r>
            <a:r>
              <a:rPr lang="en-US" dirty="0">
                <a:latin typeface="NimbusRomNo9L"/>
              </a:rPr>
              <a:t> models such </a:t>
            </a:r>
            <a:r>
              <a:rPr lang="en-US" sz="1800" dirty="0">
                <a:effectLst/>
                <a:latin typeface="NimbusRomNo9L"/>
              </a:rPr>
              <a:t>as TransS2S[5], TCONVS2S[6], and BART[7].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As shown in the table, o</a:t>
            </a:r>
            <a:r>
              <a:rPr lang="en-US" sz="1800" dirty="0">
                <a:effectLst/>
                <a:latin typeface="NimbusRomNo9L"/>
              </a:rPr>
              <a:t>ur method also shows effectiveness in detecting hallucinations within summaries generated by small language models.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D738D-1762-96DB-3E0E-4DC441A0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4" y="1523290"/>
            <a:ext cx="3892336" cy="2576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4D321-AB29-6366-534B-335AD314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835" y="1455461"/>
            <a:ext cx="4200595" cy="2576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97E72-BFEB-0240-D398-6AB7F3D9D3E8}"/>
              </a:ext>
            </a:extLst>
          </p:cNvPr>
          <p:cNvSpPr txBox="1"/>
          <p:nvPr/>
        </p:nvSpPr>
        <p:spPr>
          <a:xfrm>
            <a:off x="355602" y="5593690"/>
            <a:ext cx="8887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[5]. </a:t>
            </a:r>
            <a:r>
              <a:rPr lang="en-US" sz="1200" dirty="0"/>
              <a:t>Vaswani A, </a:t>
            </a:r>
            <a:r>
              <a:rPr lang="en-US" sz="1200" dirty="0" err="1"/>
              <a:t>Shazeer</a:t>
            </a:r>
            <a:r>
              <a:rPr lang="en-US" sz="1200" dirty="0"/>
              <a:t> N, et al. Attention is all you need[J]. Advances in neural information processing systems, 2017, 30. </a:t>
            </a:r>
          </a:p>
          <a:p>
            <a:r>
              <a:rPr lang="en-US" sz="1200" dirty="0"/>
              <a:t>[6].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Narayan S, Cohen S B,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Lapata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M. Don’t Give Me the Details, Just the Summary![J]. Topic-Aware Convolutional Neural Networks for Extreme Summarization.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abs, 1808.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[7].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Lewis M, Liu Y, Goyal N, et al. Bart: Denoising sequence-to-sequence pre-training for natural language generation, translation, and comprehension[J].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arXiv:1910.13461, 2019.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378593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4A890B2-4F5C-494B-964A-C22F115D2857}"/>
              </a:ext>
            </a:extLst>
          </p:cNvPr>
          <p:cNvSpPr/>
          <p:nvPr/>
        </p:nvSpPr>
        <p:spPr>
          <a:xfrm>
            <a:off x="1" y="6296878"/>
            <a:ext cx="9166227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4623B6-0942-4EEC-8E77-97957BADAAE4}"/>
              </a:ext>
            </a:extLst>
          </p:cNvPr>
          <p:cNvSpPr/>
          <p:nvPr/>
        </p:nvSpPr>
        <p:spPr>
          <a:xfrm>
            <a:off x="-2" y="1109860"/>
            <a:ext cx="9144000" cy="2479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图片包含 建筑物&#10;&#10;自动生成的说明">
            <a:extLst>
              <a:ext uri="{FF2B5EF4-FFF2-40B4-BE49-F238E27FC236}">
                <a16:creationId xmlns:a16="http://schemas.microsoft.com/office/drawing/2014/main" id="{5E7E857F-2257-4604-B21C-680865541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75626" y="3769215"/>
            <a:ext cx="9219626" cy="30887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24EFE0-6DEB-487F-AC9A-DD1D508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572" y="1298939"/>
            <a:ext cx="7772400" cy="2101138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Q&amp;A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E2C5C1-9E4D-450E-881E-165D273403C0}"/>
              </a:ext>
            </a:extLst>
          </p:cNvPr>
          <p:cNvCxnSpPr>
            <a:cxnSpLocks/>
          </p:cNvCxnSpPr>
          <p:nvPr/>
        </p:nvCxnSpPr>
        <p:spPr>
          <a:xfrm flipH="1">
            <a:off x="3" y="1074114"/>
            <a:ext cx="91344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CF05B5EE-6AEC-4EA0-B564-D2162B3915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8278" y="492302"/>
            <a:ext cx="3547445" cy="561121"/>
            <a:chOff x="768" y="1292"/>
            <a:chExt cx="5241" cy="829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0B9EA750-A7AF-4EF7-8C00-B3714E8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1CE753-4F39-4A8D-A36A-29729AC0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78775F0-CE2F-4F8A-AFF2-C46E91675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60D94B0-8814-4677-BF20-027EAC04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06AEFE3-CE47-4898-8A22-5C336ADC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CA13B3D-6A4F-4FA9-8D40-6C425292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EA4AACA-BDDA-4FD1-8503-BBA74FFA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7722660-4991-4413-B173-8B64D7941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C1082-207B-441F-9FCB-D99A3915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E718843-570A-489F-9208-F40344EE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0613EC-657A-4ACF-8839-DD7D4C834665}"/>
              </a:ext>
            </a:extLst>
          </p:cNvPr>
          <p:cNvCxnSpPr>
            <a:cxnSpLocks/>
            <a:stCxn id="40" idx="36"/>
          </p:cNvCxnSpPr>
          <p:nvPr/>
        </p:nvCxnSpPr>
        <p:spPr>
          <a:xfrm flipH="1" flipV="1">
            <a:off x="4" y="1051700"/>
            <a:ext cx="3122617" cy="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EF13BA0-4F39-4A9F-BFDE-936202804B1C}"/>
              </a:ext>
            </a:extLst>
          </p:cNvPr>
          <p:cNvSpPr txBox="1"/>
          <p:nvPr/>
        </p:nvSpPr>
        <p:spPr>
          <a:xfrm>
            <a:off x="2148318" y="7757983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XXXXX</a:t>
            </a:r>
            <a:r>
              <a:rPr lang="zh-CN" altLang="en-US" sz="2000" b="1" dirty="0"/>
              <a:t>答辩，如果不需要可以删除</a:t>
            </a:r>
          </a:p>
        </p:txBody>
      </p:sp>
      <p:pic>
        <p:nvPicPr>
          <p:cNvPr id="24" name="图片 23" descr="文本&#10;&#10;中度可信度描述已自动生成">
            <a:extLst>
              <a:ext uri="{FF2B5EF4-FFF2-40B4-BE49-F238E27FC236}">
                <a16:creationId xmlns:a16="http://schemas.microsoft.com/office/drawing/2014/main" id="{7507CAE9-393E-4CF3-AF6D-5BCED7508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921E02-ED09-4AC7-84B0-3B8F2A03B699}"/>
              </a:ext>
            </a:extLst>
          </p:cNvPr>
          <p:cNvCxnSpPr>
            <a:cxnSpLocks/>
            <a:endCxn id="38" idx="27"/>
          </p:cNvCxnSpPr>
          <p:nvPr/>
        </p:nvCxnSpPr>
        <p:spPr>
          <a:xfrm flipH="1">
            <a:off x="6345723" y="1047331"/>
            <a:ext cx="27887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784F68-F547-8A44-FD70-4DFE3D73A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0" y="6295707"/>
            <a:ext cx="806733" cy="5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4A890B2-4F5C-494B-964A-C22F115D2857}"/>
              </a:ext>
            </a:extLst>
          </p:cNvPr>
          <p:cNvSpPr/>
          <p:nvPr/>
        </p:nvSpPr>
        <p:spPr>
          <a:xfrm>
            <a:off x="1" y="6296878"/>
            <a:ext cx="9166227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4623B6-0942-4EEC-8E77-97957BADAAE4}"/>
              </a:ext>
            </a:extLst>
          </p:cNvPr>
          <p:cNvSpPr/>
          <p:nvPr/>
        </p:nvSpPr>
        <p:spPr>
          <a:xfrm>
            <a:off x="-2" y="1109860"/>
            <a:ext cx="9144000" cy="2479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图片包含 建筑物&#10;&#10;自动生成的说明">
            <a:extLst>
              <a:ext uri="{FF2B5EF4-FFF2-40B4-BE49-F238E27FC236}">
                <a16:creationId xmlns:a16="http://schemas.microsoft.com/office/drawing/2014/main" id="{5E7E857F-2257-4604-B21C-680865541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75626" y="3769215"/>
            <a:ext cx="9219626" cy="30887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24EFE0-6DEB-487F-AC9A-DD1D508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572" y="1298939"/>
            <a:ext cx="7772400" cy="2101138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Thanks!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E2C5C1-9E4D-450E-881E-165D273403C0}"/>
              </a:ext>
            </a:extLst>
          </p:cNvPr>
          <p:cNvCxnSpPr>
            <a:cxnSpLocks/>
          </p:cNvCxnSpPr>
          <p:nvPr/>
        </p:nvCxnSpPr>
        <p:spPr>
          <a:xfrm flipH="1">
            <a:off x="3" y="1074114"/>
            <a:ext cx="91344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CF05B5EE-6AEC-4EA0-B564-D2162B3915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8278" y="492302"/>
            <a:ext cx="3547445" cy="561121"/>
            <a:chOff x="768" y="1292"/>
            <a:chExt cx="5241" cy="829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0B9EA750-A7AF-4EF7-8C00-B3714E8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1CE753-4F39-4A8D-A36A-29729AC0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78775F0-CE2F-4F8A-AFF2-C46E91675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60D94B0-8814-4677-BF20-027EAC04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06AEFE3-CE47-4898-8A22-5C336ADC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CA13B3D-6A4F-4FA9-8D40-6C425292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EA4AACA-BDDA-4FD1-8503-BBA74FFA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7722660-4991-4413-B173-8B64D7941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C1082-207B-441F-9FCB-D99A3915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E718843-570A-489F-9208-F40344EE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0613EC-657A-4ACF-8839-DD7D4C834665}"/>
              </a:ext>
            </a:extLst>
          </p:cNvPr>
          <p:cNvCxnSpPr>
            <a:cxnSpLocks/>
            <a:stCxn id="40" idx="36"/>
          </p:cNvCxnSpPr>
          <p:nvPr/>
        </p:nvCxnSpPr>
        <p:spPr>
          <a:xfrm flipH="1" flipV="1">
            <a:off x="4" y="1051700"/>
            <a:ext cx="3122617" cy="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文本&#10;&#10;中度可信度描述已自动生成">
            <a:extLst>
              <a:ext uri="{FF2B5EF4-FFF2-40B4-BE49-F238E27FC236}">
                <a16:creationId xmlns:a16="http://schemas.microsoft.com/office/drawing/2014/main" id="{7507CAE9-393E-4CF3-AF6D-5BCED7508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921E02-ED09-4AC7-84B0-3B8F2A03B699}"/>
              </a:ext>
            </a:extLst>
          </p:cNvPr>
          <p:cNvCxnSpPr>
            <a:cxnSpLocks/>
            <a:endCxn id="38" idx="27"/>
          </p:cNvCxnSpPr>
          <p:nvPr/>
        </p:nvCxnSpPr>
        <p:spPr>
          <a:xfrm flipH="1">
            <a:off x="6345723" y="1047331"/>
            <a:ext cx="27887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D5AFE0-70D7-31BD-8330-0A687B956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0" y="6295707"/>
            <a:ext cx="806733" cy="5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16925" cy="4823517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the generated content that is nonsensical or unfaithful to the provided source content [37, 90, 100, 168], is the most inclusive and standard. However, there do exist variations in definition across NLG tasks, which will be further described in the later task-specific sections.</a:t>
            </a:r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8" y="881324"/>
            <a:ext cx="4282076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Hallucination in LLMs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60CA2-7D51-8FE9-AF8B-CA41852B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4" y="1708129"/>
            <a:ext cx="7772400" cy="2770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D6C40-F8FE-B45B-10E0-EB6E74D9AD8C}"/>
              </a:ext>
            </a:extLst>
          </p:cNvPr>
          <p:cNvSpPr txBox="1"/>
          <p:nvPr/>
        </p:nvSpPr>
        <p:spPr>
          <a:xfrm>
            <a:off x="790161" y="4867960"/>
            <a:ext cx="7886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According to Ji et al.[1], hallucinations in NLP tasks refer to the generated content that is nonsensical or unfaithful. However, there do exist variations in definition across NLG tasks, such as subjective errors.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97713-990E-3B75-AE36-7190BCFBB634}"/>
              </a:ext>
            </a:extLst>
          </p:cNvPr>
          <p:cNvSpPr txBox="1"/>
          <p:nvPr/>
        </p:nvSpPr>
        <p:spPr>
          <a:xfrm>
            <a:off x="262491" y="6017678"/>
            <a:ext cx="832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[1]. Ji Z, Lee N, </a:t>
            </a:r>
            <a:r>
              <a:rPr lang="en-US" sz="1200" dirty="0" err="1"/>
              <a:t>Frieske</a:t>
            </a:r>
            <a:r>
              <a:rPr lang="en-US" sz="1200" dirty="0"/>
              <a:t> R, et al. Survey of hallucination in natural language generation[J]. ACM Computing Surveys, 2023, 55(12): 1-38. 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2914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16925" cy="4823517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8" y="881324"/>
            <a:ext cx="3553488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 based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0859F-2859-0691-9226-7D6BBB2F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8" y="1720583"/>
            <a:ext cx="4770783" cy="3892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4833F-3026-9695-04B2-F2EB1115D9C0}"/>
              </a:ext>
            </a:extLst>
          </p:cNvPr>
          <p:cNvSpPr txBox="1"/>
          <p:nvPr/>
        </p:nvSpPr>
        <p:spPr>
          <a:xfrm>
            <a:off x="5464961" y="1230624"/>
            <a:ext cx="355348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dirty="0"/>
              <a:t>SelfCheckGPT [2]:</a:t>
            </a:r>
          </a:p>
          <a:p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Sample multiple responses from the same LLM.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Check information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BERTScore, QA, n-gram model, prompting…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Cost-heavy!</a:t>
            </a:r>
          </a:p>
          <a:p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10369-A323-B808-00C8-AF3A691A44C8}"/>
              </a:ext>
            </a:extLst>
          </p:cNvPr>
          <p:cNvSpPr txBox="1"/>
          <p:nvPr/>
        </p:nvSpPr>
        <p:spPr>
          <a:xfrm>
            <a:off x="262491" y="6017678"/>
            <a:ext cx="832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[2].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Manakul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Liusie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A, Gales M J F.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Selfcheckgpt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Zero-resource black-box hallucination detection for generative large language models[J].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arXiv:2303.08896, 2023.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36876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16925" cy="4823517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8" y="881324"/>
            <a:ext cx="3553488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Retrieval based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9877C-C8DB-24BC-03A3-D949066D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4" y="1544298"/>
            <a:ext cx="5185155" cy="4160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291F6-1492-C6DC-A4B7-4BEDC67F0B67}"/>
              </a:ext>
            </a:extLst>
          </p:cNvPr>
          <p:cNvSpPr txBox="1"/>
          <p:nvPr/>
        </p:nvSpPr>
        <p:spPr>
          <a:xfrm>
            <a:off x="262491" y="6017678"/>
            <a:ext cx="832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[3].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 S, Krishna K,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Lyu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X, et al.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FActScore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Fine-grained Atomic Evaluation of Factual Precision in Long Form Text Generation[J].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arXiv:2305.14251, 2023.</a:t>
            </a:r>
            <a:endParaRPr lang="en-C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C013-90A0-20CA-5883-09A574DDE32F}"/>
              </a:ext>
            </a:extLst>
          </p:cNvPr>
          <p:cNvSpPr txBox="1"/>
          <p:nvPr/>
        </p:nvSpPr>
        <p:spPr>
          <a:xfrm>
            <a:off x="5464961" y="1230624"/>
            <a:ext cx="328714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FActScore</a:t>
            </a:r>
            <a:r>
              <a:rPr lang="en-CN" sz="2000" dirty="0"/>
              <a:t> [3]:</a:t>
            </a:r>
          </a:p>
          <a:p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Extract </a:t>
            </a:r>
            <a:r>
              <a:rPr lang="en-US" sz="2000" dirty="0"/>
              <a:t>atomic </a:t>
            </a:r>
            <a:r>
              <a:rPr lang="en-CN" sz="2000" dirty="0"/>
              <a:t>claims from the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Check the correctness of each claim.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Calculate the </a:t>
            </a:r>
            <a:r>
              <a:rPr lang="en-US" sz="2000" dirty="0"/>
              <a:t>fraction of atomic claims supported by a given knowledge source</a:t>
            </a:r>
            <a:r>
              <a:rPr lang="en-C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Need extra knowledge source!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197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5027508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3603183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Uncertainty based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09CF5-9ED3-AD31-52B8-4483B58B6CA4}"/>
              </a:ext>
            </a:extLst>
          </p:cNvPr>
          <p:cNvSpPr txBox="1"/>
          <p:nvPr/>
        </p:nvSpPr>
        <p:spPr>
          <a:xfrm>
            <a:off x="611007" y="4531189"/>
            <a:ext cx="77982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Given a model response, calculate the generation probability of each token</a:t>
            </a:r>
            <a:r>
              <a:rPr lang="en-CN" sz="1600" dirty="0"/>
              <a:t>. If the response is from a black-box LLM, we can use a proxy model for estimation.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1600" dirty="0"/>
              <a:t>However, such method may </a:t>
            </a:r>
            <a:r>
              <a:rPr lang="en-US" sz="1600" dirty="0"/>
              <a:t>introduce </a:t>
            </a:r>
            <a:r>
              <a:rPr lang="en-US" sz="1600" b="1" dirty="0"/>
              <a:t>noise</a:t>
            </a:r>
            <a:r>
              <a:rPr lang="en-US" sz="1600" dirty="0"/>
              <a:t> when calculating sentence-level hallucination scores.</a:t>
            </a:r>
            <a:endParaRPr lang="en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1600" dirty="0"/>
              <a:t>The probability may exhibit </a:t>
            </a:r>
            <a:r>
              <a:rPr lang="en-US" sz="1600" dirty="0"/>
              <a:t>"</a:t>
            </a:r>
            <a:r>
              <a:rPr lang="en-US" sz="1600" b="1" dirty="0"/>
              <a:t>overconfidence</a:t>
            </a:r>
            <a:r>
              <a:rPr lang="en-US" sz="1600" dirty="0"/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probability sometimes demonstrate "</a:t>
            </a:r>
            <a:r>
              <a:rPr lang="en-US" sz="1600" b="1" dirty="0"/>
              <a:t>underconfidence</a:t>
            </a:r>
            <a:r>
              <a:rPr lang="en-US" sz="1600" dirty="0"/>
              <a:t>"</a:t>
            </a:r>
            <a:endParaRPr lang="en-C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89E67-69AA-6D99-F763-C471DDBD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28" y="1424996"/>
            <a:ext cx="6755214" cy="31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5027508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3603183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 selection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09CF5-9ED3-AD31-52B8-4483B58B6CA4}"/>
              </a:ext>
            </a:extLst>
          </p:cNvPr>
          <p:cNvSpPr txBox="1"/>
          <p:nvPr/>
        </p:nvSpPr>
        <p:spPr>
          <a:xfrm>
            <a:off x="611007" y="4880448"/>
            <a:ext cx="7798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T</a:t>
            </a:r>
            <a:r>
              <a:rPr lang="en-US" sz="1800" dirty="0">
                <a:effectLst/>
                <a:latin typeface="NimbusRomNo9L"/>
              </a:rPr>
              <a:t>he keywords that express salient information will be extracted for the calculation of hallucination scores at both sentence-level and passage-level.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The keywords are the named entities and nouns recognized by Spacy.</a:t>
            </a:r>
            <a:r>
              <a:rPr lang="en-US" sz="1800" dirty="0">
                <a:effectLst/>
                <a:latin typeface="NimbusRomNo9L"/>
              </a:rPr>
              <a:t> </a:t>
            </a: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65B59-094D-2A86-6E9D-1933B084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21" y="1515887"/>
            <a:ext cx="6906626" cy="32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5027508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403056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Penalty transmission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09CF5-9ED3-AD31-52B8-4483B58B6CA4}"/>
              </a:ext>
            </a:extLst>
          </p:cNvPr>
          <p:cNvSpPr txBox="1"/>
          <p:nvPr/>
        </p:nvSpPr>
        <p:spPr>
          <a:xfrm>
            <a:off x="611007" y="4180119"/>
            <a:ext cx="785167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C</a:t>
            </a:r>
            <a:r>
              <a:rPr lang="en-US" sz="1800" dirty="0">
                <a:effectLst/>
                <a:latin typeface="NimbusRomNo9L"/>
              </a:rPr>
              <a:t>onsiderable attention is given to the same phrase in the first sentence</a:t>
            </a:r>
            <a:r>
              <a:rPr lang="en-US" sz="1800" b="1" dirty="0">
                <a:solidFill>
                  <a:srgbClr val="BFBFBF"/>
                </a:solidFill>
                <a:effectLst/>
                <a:latin typeface="NimbusSanL"/>
              </a:rPr>
              <a:t> </a:t>
            </a:r>
            <a:r>
              <a:rPr lang="en-US" sz="1800" dirty="0">
                <a:effectLst/>
                <a:latin typeface="NimbusRomNo9L"/>
              </a:rPr>
              <a:t>(circled with a blue box) when generating “2012</a:t>
            </a:r>
            <a:r>
              <a:rPr lang="en-US" sz="1800" b="1" dirty="0">
                <a:solidFill>
                  <a:srgbClr val="BFBFBF"/>
                </a:solidFill>
                <a:effectLst/>
                <a:latin typeface="NimbusSanL"/>
              </a:rPr>
              <a:t> </a:t>
            </a:r>
            <a:r>
              <a:rPr lang="en-US" sz="1800" dirty="0">
                <a:effectLst/>
                <a:latin typeface="NimbusRomNo9L"/>
              </a:rPr>
              <a:t>Summer Olympics” in the last sentence.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NimbusRomNo9L"/>
              </a:rPr>
              <a:t>However</a:t>
            </a:r>
            <a:r>
              <a:rPr lang="en-US" dirty="0">
                <a:latin typeface="NimbusRomNo9L"/>
              </a:rPr>
              <a:t>, </a:t>
            </a:r>
            <a:r>
              <a:rPr lang="en-US" sz="1800" dirty="0">
                <a:effectLst/>
                <a:latin typeface="NimbusRomNo9L"/>
              </a:rPr>
              <a:t>the claim “Mackenzie </a:t>
            </a:r>
            <a:r>
              <a:rPr lang="en-US" sz="1800" dirty="0" err="1">
                <a:effectLst/>
                <a:latin typeface="NimbusRomNo9L"/>
              </a:rPr>
              <a:t>Caquatto</a:t>
            </a:r>
            <a:r>
              <a:rPr lang="en-US" sz="1800" dirty="0">
                <a:effectLst/>
                <a:latin typeface="NimbusRomNo9L"/>
              </a:rPr>
              <a:t> competed at the 2012 Summer Olympics in London” is untruthful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8E6D0-7D64-39A5-7773-65D11610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0" y="1696831"/>
            <a:ext cx="8350947" cy="2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5027508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403056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Penalty transmission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09CF5-9ED3-AD31-52B8-4483B58B6CA4}"/>
              </a:ext>
            </a:extLst>
          </p:cNvPr>
          <p:cNvSpPr txBox="1"/>
          <p:nvPr/>
        </p:nvSpPr>
        <p:spPr>
          <a:xfrm>
            <a:off x="611007" y="4880448"/>
            <a:ext cx="77982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W</a:t>
            </a:r>
            <a:r>
              <a:rPr lang="en-US" sz="1800" dirty="0">
                <a:effectLst/>
                <a:latin typeface="NimbusRomNo9L"/>
              </a:rPr>
              <a:t>e propagate the uncertainties of previous tokens to the subsequent ones according to their attention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The attention weight is the </a:t>
            </a:r>
            <a:r>
              <a:rPr lang="en-US" sz="1800" dirty="0">
                <a:effectLst/>
                <a:latin typeface="NimbusRomNo9L"/>
              </a:rPr>
              <a:t>max-pooling results for all the layers and attention heads.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92DA4-BF77-E631-B107-3B55F369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37" y="1482683"/>
            <a:ext cx="7001873" cy="32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527066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methods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59"/>
            <a:ext cx="8492595" cy="4864519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对角圆角矩形 80">
            <a:extLst>
              <a:ext uri="{FF2B5EF4-FFF2-40B4-BE49-F238E27FC236}">
                <a16:creationId xmlns:a16="http://schemas.microsoft.com/office/drawing/2014/main" id="{B0DA8647-C69E-479D-A9B3-CA54BD1BA710}"/>
              </a:ext>
            </a:extLst>
          </p:cNvPr>
          <p:cNvSpPr/>
          <p:nvPr/>
        </p:nvSpPr>
        <p:spPr>
          <a:xfrm>
            <a:off x="611007" y="881324"/>
            <a:ext cx="4199532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 correction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09CF5-9ED3-AD31-52B8-4483B58B6CA4}"/>
              </a:ext>
            </a:extLst>
          </p:cNvPr>
          <p:cNvSpPr txBox="1"/>
          <p:nvPr/>
        </p:nvSpPr>
        <p:spPr>
          <a:xfrm>
            <a:off x="611007" y="4880448"/>
            <a:ext cx="77982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T</a:t>
            </a:r>
            <a:r>
              <a:rPr lang="en-US" sz="1800" dirty="0">
                <a:effectLst/>
                <a:latin typeface="NimbusRomNo9L"/>
              </a:rPr>
              <a:t>he predicted token probability is conditioned on its entity type (if any) and adjusted by its inverse document frequency (IDF).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"/>
              </a:rPr>
              <a:t>The token frequency is estimated using the sampled </a:t>
            </a:r>
            <a:r>
              <a:rPr lang="en-US" dirty="0" err="1">
                <a:latin typeface="NimbusRomNo9L"/>
              </a:rPr>
              <a:t>RedPajama</a:t>
            </a:r>
            <a:r>
              <a:rPr lang="en-US" dirty="0">
                <a:latin typeface="NimbusRomNo9L"/>
              </a:rPr>
              <a:t>[4] dataset</a:t>
            </a:r>
            <a:r>
              <a:rPr lang="en-US" sz="1800" dirty="0">
                <a:effectLst/>
                <a:latin typeface="NimbusRomNo9L"/>
              </a:rPr>
              <a:t>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C3BE3-3A4D-B65D-05D0-AE316DE3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48" y="1424238"/>
            <a:ext cx="6927574" cy="3456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AF8E0-1FDD-95C3-67B6-013AFCFF3D28}"/>
              </a:ext>
            </a:extLst>
          </p:cNvPr>
          <p:cNvSpPr txBox="1"/>
          <p:nvPr/>
        </p:nvSpPr>
        <p:spPr>
          <a:xfrm>
            <a:off x="262491" y="6017678"/>
            <a:ext cx="832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[4].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huggingface.co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/datasets/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togethercomputer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RedPajama-Data-1T-Sample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641979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9d88408-4af6-444c-a89e-2b89744bb4b1&quot;,&quot;Name&quot;:&quot;无&quot;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SJTUB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F08300"/>
      </a:accent3>
      <a:accent4>
        <a:srgbClr val="FDD000"/>
      </a:accent4>
      <a:accent5>
        <a:srgbClr val="338D27"/>
      </a:accent5>
      <a:accent6>
        <a:srgbClr val="00514E"/>
      </a:accent6>
      <a:hlink>
        <a:srgbClr val="B5B5B6"/>
      </a:hlink>
      <a:folHlink>
        <a:srgbClr val="BD9F68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2886</TotalTime>
  <Words>798</Words>
  <Application>Microsoft Macintosh PowerPoint</Application>
  <PresentationFormat>On-screen Show (4:3)</PresentationFormat>
  <Paragraphs>80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微软雅黑</vt:lpstr>
      <vt:lpstr>NimbusRomNo9L</vt:lpstr>
      <vt:lpstr>NimbusSanL</vt:lpstr>
      <vt:lpstr>黑体</vt:lpstr>
      <vt:lpstr>Arial</vt:lpstr>
      <vt:lpstr>Calibri</vt:lpstr>
      <vt:lpstr>Office 主题​​</vt:lpstr>
      <vt:lpstr>Enhancing Uncertainty-Based Hallucination Detection with Stronger Focus </vt:lpstr>
      <vt:lpstr>Background</vt:lpstr>
      <vt:lpstr>Related work</vt:lpstr>
      <vt:lpstr>Related work</vt:lpstr>
      <vt:lpstr>Our methods</vt:lpstr>
      <vt:lpstr>Our methods</vt:lpstr>
      <vt:lpstr>Our methods</vt:lpstr>
      <vt:lpstr>Our methods</vt:lpstr>
      <vt:lpstr>Our methods</vt:lpstr>
      <vt:lpstr>Experiments</vt:lpstr>
      <vt:lpstr>Experiments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标题在这里</dc:title>
  <dc:creator>SHEN Xiaodan</dc:creator>
  <cp:lastModifiedBy>Microsoft Office User</cp:lastModifiedBy>
  <cp:revision>8</cp:revision>
  <dcterms:created xsi:type="dcterms:W3CDTF">2021-12-03T10:05:54Z</dcterms:created>
  <dcterms:modified xsi:type="dcterms:W3CDTF">2023-11-24T02:54:32Z</dcterms:modified>
</cp:coreProperties>
</file>